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2"/>
  </p:sldMasterIdLst>
  <p:notesMasterIdLst>
    <p:notesMasterId r:id="rId11"/>
  </p:notesMasterIdLst>
  <p:handoutMasterIdLst>
    <p:handoutMasterId r:id="rId12"/>
  </p:handoutMasterIdLst>
  <p:sldIdLst>
    <p:sldId id="256" r:id="rId3"/>
    <p:sldId id="272" r:id="rId4"/>
    <p:sldId id="269" r:id="rId5"/>
    <p:sldId id="265" r:id="rId6"/>
    <p:sldId id="266" r:id="rId7"/>
    <p:sldId id="267" r:id="rId8"/>
    <p:sldId id="270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AF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93" autoAdjust="0"/>
    <p:restoredTop sz="94690" autoAdjust="0"/>
  </p:normalViewPr>
  <p:slideViewPr>
    <p:cSldViewPr>
      <p:cViewPr varScale="1">
        <p:scale>
          <a:sx n="97" d="100"/>
          <a:sy n="97" d="100"/>
        </p:scale>
        <p:origin x="-114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7728170E-231D-4D94-9387-6B0F356BE0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177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  <a:effectLst/>
        </p:spPr>
        <p:txBody>
          <a:bodyPr vert="horz" wrap="square" lIns="91440" tIns="45720" rIns="91440" bIns="45720" anchor="ctr" compatLnSpc="1"/>
          <a:lstStyle/>
          <a:p>
            <a:endParaRPr lang="en-US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77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177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BB869C78-9460-46AF-9E98-D7121452116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A11BEA56-DB97-407E-A62D-338C000FB285}" type="slidenum">
              <a:rPr lang="en-US"/>
              <a:pPr/>
              <a:t>1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30000"/>
              </a:spcBef>
              <a:spcAft>
                <a:spcPct val="0"/>
              </a:spcAft>
            </a:pPr>
            <a:endParaRPr lang="en-US">
              <a:solidFill>
                <a:schemeClr val="tx1">
                  <a:alpha val="10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D4BF8B7F-B638-4AF4-9D6E-4EE638E2402C}" type="slidenum">
              <a:rPr lang="en-US"/>
              <a:pPr/>
              <a:t>3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30000"/>
              </a:spcBef>
              <a:spcAft>
                <a:spcPct val="0"/>
              </a:spcAft>
            </a:pPr>
            <a:endParaRPr lang="en-US">
              <a:solidFill>
                <a:schemeClr val="tx1">
                  <a:alpha val="10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B93C6C78-6082-41FA-87E0-2B24983C2FDD}" type="slidenum">
              <a:rPr lang="en-US"/>
              <a:pPr/>
              <a:t>4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30000"/>
              </a:spcBef>
              <a:spcAft>
                <a:spcPct val="0"/>
              </a:spcAft>
            </a:pPr>
            <a:endParaRPr lang="en-US">
              <a:solidFill>
                <a:schemeClr val="tx1">
                  <a:alpha val="10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9CDFC8EF-46D1-40C9-ACB7-849425E8F0CA}" type="slidenum">
              <a:rPr lang="en-US"/>
              <a:pPr/>
              <a:t>5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30000"/>
              </a:spcBef>
              <a:spcAft>
                <a:spcPct val="0"/>
              </a:spcAft>
            </a:pPr>
            <a:endParaRPr lang="en-US">
              <a:solidFill>
                <a:schemeClr val="tx1">
                  <a:alpha val="10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FC31C6C1-7411-4C26-A998-291964368D3B}" type="slidenum">
              <a:rPr lang="en-US"/>
              <a:pPr/>
              <a:t>6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30000"/>
              </a:spcBef>
              <a:spcAft>
                <a:spcPct val="0"/>
              </a:spcAft>
            </a:pPr>
            <a:endParaRPr lang="en-US">
              <a:solidFill>
                <a:schemeClr val="tx1">
                  <a:alpha val="10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CC351CD3-3E9A-45A2-88FC-09B0B8DE9B45}" type="slidenum">
              <a:rPr lang="en-US"/>
              <a:pPr/>
              <a:t>7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30000"/>
              </a:spcBef>
              <a:spcAft>
                <a:spcPct val="0"/>
              </a:spcAft>
            </a:pPr>
            <a:endParaRPr lang="en-US">
              <a:solidFill>
                <a:schemeClr val="tx1">
                  <a:alpha val="10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30280055-F4E2-4CAA-9F11-4869E5781463}" type="slidenum">
              <a:rPr lang="en-US"/>
              <a:pPr/>
              <a:t>8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30000"/>
              </a:spcBef>
              <a:spcAft>
                <a:spcPct val="0"/>
              </a:spcAft>
            </a:pPr>
            <a:endParaRPr lang="en-US">
              <a:solidFill>
                <a:schemeClr val="tx1">
                  <a:alpha val="10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9804E-E4CE-4EA6-8BEC-4E716ECDC2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9BF4853-82DA-4BD1-B7DF-8DBF7C8BBE5E}" type="datetimeFigureOut">
              <a:rPr lang="en-US" smtClean="0"/>
              <a:pPr/>
              <a:t>11/23/2010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CCC80C1-E039-4781-8662-C4BF3AE369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ekJLoavuiU9QQPVmvk5ZXm6vHs8mHcYMQHJsQ1y5ZDk=-~bwsUUVbPyjbCjPNEdP5KY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 descr="KgyiOipuOT2wQYWU+AMTn/1TP62VTrrwFn0ffZfzzrg=-~g8dUVrb3Vgf0NPA4Gw22Pg==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Definitely Needlepoint</a:t>
            </a:r>
            <a:r>
              <a:rPr lang="en-US" sz="2500" dirty="0"/>
              <a:t/>
            </a:r>
            <a:br>
              <a:rPr lang="en-US" sz="2500" dirty="0"/>
            </a:br>
            <a:r>
              <a:rPr lang="en-US" sz="2500" dirty="0"/>
              <a:t>A Franchise Of The Future</a:t>
            </a:r>
            <a:endParaRPr lang="en-US"/>
          </a:p>
        </p:txBody>
      </p:sp>
      <p:sp>
        <p:nvSpPr>
          <p:cNvPr id="2051" name="Rectangle 3" descr="OY6flsxyrGZe3Xc1X7KH2Ee+bRcL/uKHhegEgCQuwYU=-~xYhKwtPuE7gRJhWlqCV5Uw==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99000"/>
          </a:bodyPr>
          <a:lstStyle/>
          <a:p>
            <a:r>
              <a:rPr lang="en-US" dirty="0" smtClean="0"/>
              <a:t>Joanna Smith</a:t>
            </a:r>
            <a:endParaRPr lang="en-US" dirty="0"/>
          </a:p>
          <a:p>
            <a:r>
              <a:rPr lang="en-US" dirty="0" smtClean="0"/>
              <a:t>Thelma Bean</a:t>
            </a:r>
          </a:p>
          <a:p>
            <a:r>
              <a:rPr lang="en-US" dirty="0" smtClean="0"/>
              <a:t>Zola Waddoups</a:t>
            </a:r>
          </a:p>
          <a:p>
            <a:r>
              <a:rPr lang="en-US" dirty="0" smtClean="0"/>
              <a:t>A. Marie </a:t>
            </a:r>
            <a:r>
              <a:rPr lang="en-US" dirty="0" err="1" smtClean="0"/>
              <a:t>Leatham</a:t>
            </a:r>
            <a:endParaRPr lang="en-US" dirty="0"/>
          </a:p>
        </p:txBody>
      </p:sp>
      <p:pic>
        <p:nvPicPr>
          <p:cNvPr id="4" name="Picture 3" descr="chap1_cap_stitching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2971800"/>
            <a:ext cx="1457554" cy="193669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i="1" dirty="0" smtClean="0"/>
              <a:t>Definitely Needlepoint provides a friendly and intimate setting in which to stitch.</a:t>
            </a:r>
            <a:endParaRPr lang="en-US" sz="28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lUWM15OjC10JQHQTzM7wLjCMcNUE1UThIQbxQSH7n8M=-~CECywLioSBVCWdKfNVZHz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 descr="sHE7x+ZCnd7fG2higx/5ocsK8HjctZBnt8+2AAmuf/8=-~SvhtMxEQKep/h2xR2ngRrg==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sz="3600"/>
              <a:t>A Natural Franchise</a:t>
            </a:r>
            <a:endParaRPr lang="en-US"/>
          </a:p>
        </p:txBody>
      </p:sp>
      <p:sp>
        <p:nvSpPr>
          <p:cNvPr id="107523" name="Rectangle 3" descr="9eRE1CNL9oVbbgQzqkUc4aEMH1jDOCczegHd3tdYVVk=-~kyakauiWlNLMDRs/837dAw==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art of needlepoint has never been more popular than it is today</a:t>
            </a:r>
            <a:endParaRPr lang="en-US"/>
          </a:p>
          <a:p>
            <a:r>
              <a:rPr lang="en-US" dirty="0"/>
              <a:t>Many </a:t>
            </a:r>
            <a:r>
              <a:rPr lang="en-US" dirty="0" smtClean="0"/>
              <a:t>of </a:t>
            </a:r>
            <a:r>
              <a:rPr lang="en-US" dirty="0"/>
              <a:t>clients </a:t>
            </a:r>
            <a:r>
              <a:rPr lang="en-US" dirty="0" smtClean="0"/>
              <a:t>are interested </a:t>
            </a:r>
            <a:r>
              <a:rPr lang="en-US" dirty="0"/>
              <a:t>in their own store, but do not know where to begin </a:t>
            </a:r>
          </a:p>
          <a:p>
            <a:r>
              <a:rPr lang="en-US" dirty="0"/>
              <a:t>All franchises </a:t>
            </a:r>
            <a:r>
              <a:rPr lang="en-US" dirty="0" smtClean="0"/>
              <a:t>would </a:t>
            </a:r>
            <a:r>
              <a:rPr lang="en-US" dirty="0"/>
              <a:t>be individually owned and operated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yApUB/DsZ/bhAAV4uZRSZnsb8Or3P/Pm7zXFqwZflgc=-~w6CK8G9FbQUH+yaIqkZXH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 descr="zOKiDWX5kHiDB0QpJv3wV08OixUkIBmOClf8hIUSDnc=-~+aSJ5m+pPleKVuTZ+JV4yw==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sz="3600" dirty="0" smtClean="0"/>
              <a:t>Year-to-Year </a:t>
            </a:r>
            <a:r>
              <a:rPr lang="en-US" sz="3600" dirty="0"/>
              <a:t>Comparison</a:t>
            </a:r>
            <a:endParaRPr lang="en-US" dirty="0"/>
          </a:p>
        </p:txBody>
      </p:sp>
      <p:sp>
        <p:nvSpPr>
          <p:cNvPr id="5" name="TextBox 4" descr="q6Ks+6lYfO/Rlr0Jf2TqR3n424f34qwphED+4NCluZY=-~hjfZCD3UXVdi2tucGkWecA=="/>
          <p:cNvSpPr txBox="1">
            <a:spLocks noChangeArrowheads="1"/>
          </p:cNvSpPr>
          <p:nvPr/>
        </p:nvSpPr>
        <p:spPr bwMode="auto">
          <a:xfrm>
            <a:off x="2438400" y="5029200"/>
            <a:ext cx="2438400" cy="6413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 dirty="0">
                <a:solidFill>
                  <a:schemeClr val="tx2">
                    <a:alpha val="100000"/>
                  </a:schemeClr>
                </a:solidFill>
                <a:latin typeface="Arial"/>
              </a:rPr>
              <a:t>Our first year was profitable</a:t>
            </a:r>
            <a:endParaRPr lang="en-US" dirty="0"/>
          </a:p>
        </p:txBody>
      </p:sp>
      <p:sp>
        <p:nvSpPr>
          <p:cNvPr id="6" name="TextBox 5" descr="S3PPk/uXzEGHPAN4JvtsxC353aubzDIDyDzje2NlNGg=-~4LEpIgM43YFJSsmCiaqt+Q=="/>
          <p:cNvSpPr txBox="1">
            <a:spLocks noChangeArrowheads="1"/>
          </p:cNvSpPr>
          <p:nvPr/>
        </p:nvSpPr>
        <p:spPr bwMode="auto">
          <a:xfrm>
            <a:off x="4572000" y="5029200"/>
            <a:ext cx="2590800" cy="6413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 dirty="0">
                <a:solidFill>
                  <a:schemeClr val="tx2">
                    <a:alpha val="100000"/>
                  </a:schemeClr>
                </a:solidFill>
                <a:latin typeface="Arial"/>
              </a:rPr>
              <a:t>Our second year was significantly better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371600" y="2133600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This 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Canvases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$75,915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$115,856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$39,941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Fibers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$47,404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$77,038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$29,634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Accessories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$31,590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$38,540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$6,950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$19,200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$28,200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$9,000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Finishing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$25,755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$46,065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$20,310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$199,864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$305,699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$105,835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pCIs+OMdV2GKV9DqUDZ77ZS/xSGz3QmpeN8qdiAJNBA=-~UXqQ0VHvKcgHHJ6oFx1gn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 descr="DRmY6ei/B2OwrNQ0iw/zy8K1tN7awp7eB7mb++MwSoE=-~3P4xUCj5jCpiWKzVZrsSCQ==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sz="3600" dirty="0"/>
              <a:t>Sales Increase </a:t>
            </a:r>
            <a:r>
              <a:rPr lang="en-US" sz="3600" dirty="0" smtClean="0"/>
              <a:t>by </a:t>
            </a:r>
            <a:r>
              <a:rPr lang="en-US" sz="3600" dirty="0"/>
              <a:t>Category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f0qWl86RP7q0te2n+K4CwXmFzApSOp0Xer85OrwjH0Y=-~i2RYGO8XT5csJW85E2rP8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 descr="UdZtLfCWgTnknvrZhz1iLyE2ijyKTXbuQl2JVWY9nrQ=-~4Inw1Z/8ocBZvmyJUlZFzQ==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sz="3600" dirty="0"/>
              <a:t>Sales Increase </a:t>
            </a:r>
            <a:r>
              <a:rPr lang="en-US" sz="3600" dirty="0" smtClean="0"/>
              <a:t>by </a:t>
            </a:r>
            <a:r>
              <a:rPr lang="en-US" sz="3600" dirty="0"/>
              <a:t>Quarter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eghSxxnbIy9YpgeCuUwUwOuQToy9Tkvm0iTMIxnSx4A=-~T+xyZgY/Bra4KxnUUkBDK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 descr="RBhj33+kyBjhQX6IGq0flQVQatbSfTKy/Sk5w5h3968=-~YwBxqHt3p5/Rg/5l4qT0nQ==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What We Provide</a:t>
            </a:r>
          </a:p>
        </p:txBody>
      </p:sp>
      <p:sp>
        <p:nvSpPr>
          <p:cNvPr id="108547" name="Rectangle 3" descr="+u8nFpoxzK72kV/aiTG+tFiARm49h8O/TPwr6KURRIs=-~3u3oB19aFZwqGODjm3Vmxg==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Site selection and initial setup consistent with our mission statement</a:t>
            </a:r>
          </a:p>
          <a:p>
            <a:r>
              <a:rPr lang="en-US"/>
              <a:t>Inventory and product selection</a:t>
            </a:r>
          </a:p>
          <a:p>
            <a:r>
              <a:rPr lang="en-US"/>
              <a:t>Detailed marketing program based on:</a:t>
            </a:r>
          </a:p>
          <a:p>
            <a:pPr lvl="1"/>
            <a:r>
              <a:rPr lang="en-US"/>
              <a:t>Classes of all types</a:t>
            </a:r>
          </a:p>
          <a:p>
            <a:pPr lvl="1"/>
            <a:r>
              <a:rPr lang="en-US"/>
              <a:t>A variety of social events</a:t>
            </a:r>
          </a:p>
          <a:p>
            <a:r>
              <a:rPr lang="en-US"/>
              <a:t>Financial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duMMF7qE8zdHAjZMIjIWs5QIBaXbFz890bAQ+WlerfE=-~UNdHnS87Mgrn7RQEfwC2X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 descr="u7vULJWctB9m+jIQ3xFQd5g+YZlQNMDsitVB/P39OPk=-~8FFg0HVrBsn1MXypLogV+Q==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sz="3600"/>
              <a:t>The Next Steps</a:t>
            </a:r>
            <a:endParaRPr lang="en-US"/>
          </a:p>
        </p:txBody>
      </p:sp>
      <p:sp>
        <p:nvSpPr>
          <p:cNvPr id="110595" name="Rectangle 3" descr="jgz60e/C6cVCCQ1qlo/1Z9wOi/vAGUG9jDEd1EWfFAo=-~BV9ox1uz6HxU4lcLfXe63A==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400" dirty="0" smtClean="0"/>
              <a:t>Create detailed </a:t>
            </a:r>
            <a:r>
              <a:rPr lang="en-US" sz="3400" dirty="0"/>
              <a:t>financial proposal including funding requirements to launch franchise campaign</a:t>
            </a:r>
            <a:endParaRPr lang="en-US"/>
          </a:p>
          <a:p>
            <a:r>
              <a:rPr lang="en-US" sz="3400" dirty="0" smtClean="0"/>
              <a:t>Identify </a:t>
            </a:r>
            <a:r>
              <a:rPr lang="en-US" sz="3400" dirty="0"/>
              <a:t>at least two potential franchisees for next year</a:t>
            </a:r>
          </a:p>
          <a:p>
            <a:r>
              <a:rPr lang="en-US" sz="3400" dirty="0" smtClean="0"/>
              <a:t>Expand </a:t>
            </a:r>
            <a:r>
              <a:rPr lang="en-US" sz="3400"/>
              <a:t>to </a:t>
            </a:r>
            <a:r>
              <a:rPr lang="en-US" sz="3400" smtClean="0"/>
              <a:t>ten </a:t>
            </a:r>
            <a:r>
              <a:rPr lang="en-US" sz="3400" dirty="0"/>
              <a:t>additional franchises in second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roject>
  <id>VwXJ0Rk/EKOU54EsTDUGKLSiRaD/DTYSOiiFN4RwRJU=-~IXe4d3usKHvsUGhX4r0Uig==</id>
</project>
</file>

<file path=customXml/itemProps1.xml><?xml version="1.0" encoding="utf-8"?>
<ds:datastoreItem xmlns:ds="http://schemas.openxmlformats.org/officeDocument/2006/customXml" ds:itemID="{BEBC7358-7D20-4834-B254-8D4920C44F9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248</TotalTime>
  <Words>207</Words>
  <Application>Microsoft Office PowerPoint</Application>
  <PresentationFormat>On-screen Show (4:3)</PresentationFormat>
  <Paragraphs>61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Metro</vt:lpstr>
      <vt:lpstr>Definitely Needlepoint A Franchise Of The Future</vt:lpstr>
      <vt:lpstr>Definitely Needlepoint provides a friendly and intimate setting in which to stitch.</vt:lpstr>
      <vt:lpstr>A Natural Franchise</vt:lpstr>
      <vt:lpstr>Year-to-Year Comparison</vt:lpstr>
      <vt:lpstr>Sales Increase by Category</vt:lpstr>
      <vt:lpstr>Sales Increase by Quarter</vt:lpstr>
      <vt:lpstr>What We Provide</vt:lpstr>
      <vt:lpstr>The Next Steps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October Sales Comparison</dc:title>
  <dc:creator>mbarber</dc:creator>
  <cp:lastModifiedBy>mheato17</cp:lastModifiedBy>
  <cp:revision>40</cp:revision>
  <dcterms:created xsi:type="dcterms:W3CDTF">2001-11-10T19:01:49Z</dcterms:created>
  <dcterms:modified xsi:type="dcterms:W3CDTF">2010-11-23T17:27:18Z</dcterms:modified>
</cp:coreProperties>
</file>